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80" r:id="rId3"/>
    <p:sldId id="284" r:id="rId4"/>
    <p:sldId id="288" r:id="rId5"/>
    <p:sldId id="285" r:id="rId6"/>
    <p:sldId id="286" r:id="rId7"/>
    <p:sldId id="287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30"/>
    <p:restoredTop sz="94799"/>
  </p:normalViewPr>
  <p:slideViewPr>
    <p:cSldViewPr snapToGrid="0">
      <p:cViewPr>
        <p:scale>
          <a:sx n="96" d="100"/>
          <a:sy n="96" d="100"/>
        </p:scale>
        <p:origin x="8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E75EDD-AC4D-8A46-8C02-234AE02D8617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25CD93-99EF-7E40-BC31-63954E23509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91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A665C5-FD95-6C8F-F9CF-507726D74A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E24973-1857-7BD4-D803-0F3859A5D5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163C5F-8F51-D2C9-B9D8-0C5ED0B94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3DEE43-2BC7-9085-A749-FF123031F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185326-010A-5ADF-40DA-780139BBE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21254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E5D8EA-C3AB-B76D-F342-7B5F49B4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1F9D1A-8697-D3B9-885B-425564467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5F14D8-B14F-A82C-660B-C4CD5FAC8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44C71C-37D9-FE04-6C0E-D95BF51C9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23270A-862F-E1A8-7D7A-FEF885812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115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00BEC44-E738-D382-7E57-3519C02557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A56F0F-2394-CD67-AB0B-AE932B94D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10AB3A-82AE-79E0-5CAA-E6DDAB627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C092DB-6F35-AE97-0977-FC08535F1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77D05-B2FD-185F-C7B1-CDE75B5B3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1417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D3B46B-98A5-ED00-BCD2-EFA0FCFA4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631A0E-B6A3-356C-F056-162F8506B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8645F7-3D48-F46B-5DF1-2E3359A6F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D4E0CE-F102-19B7-1483-E43BA8762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8E138E-42F4-23E8-B8E7-A840B5409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0288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D1E25D-EBA1-EE86-8B24-B707C80DD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18A443-D3F0-677D-A8EA-EC234E601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15C137-9AC0-DAC8-5794-BCDA14D38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2843E4-0043-1C49-37D6-7672E35F9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080AB2-9D39-746E-34AC-49AC83B8A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1817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9E5303-C3C5-DD2D-ACB0-95DF67E6A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BE55DA-BE90-8BD1-338B-0B4EA58578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420604-F626-C681-33E7-17DCB959B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024C7A-B3BA-00C1-4C29-9D05917A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EA2B88-23B8-6C1B-4BC7-CCF806F2B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14240-1D48-CE2C-F050-B4998F777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232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26AB37-E6C8-3815-428E-CF391145E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B3B282-5C19-F0A6-9B2C-ABBA17C57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435EBA-D5F9-050A-22EB-59E6F369D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80CD3A-CEFF-B55B-0284-88B3F796C4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AAA183-229C-CAEE-E318-5B52768A75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ADFA45-AA3E-D871-0849-C551FDCF8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845682-6E22-67FC-ADE5-1F728DC67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A90E965-2545-7AD7-D948-B0153E002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52862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00A01B-CDFD-93E8-CBCF-CE8E3E476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029AFC-27DA-6CC9-6C61-5F01E8A46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76ED87-EA04-51D7-EAB6-71F205850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AC81AB-65ED-F4E3-9A27-B93D55A9C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8874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C3472EE-D49F-C75C-AC05-D9E4EA92C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CE771F6-A93F-10FC-D1D5-D77DDEC86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D60C95-74FC-668B-637F-959F0196A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2499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509137-7581-7CF4-8B83-58A6B4D6E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E42DF2-9415-A131-2B21-D9048972C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FE368F-098D-1C19-84C7-98DE403BB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CE6E53-0C41-6E53-7E8B-53CED3B7B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8D9545-DABA-9145-7345-F2495D0F4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4470D2-5C10-144D-6F8A-D38C1E89B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416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9AE000-26F1-425E-BE5C-251EE0193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03A519-1E4E-EFAF-A2B8-DC543D2B4F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F60533-BAE2-FBF5-80EF-E8410C72B0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BDBA25-7CD2-FEF6-D852-A3540376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6851C4-F141-E388-BAE3-B3FBA0E31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A17B1D-06EF-AC63-68AE-28A914C55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79978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09F265-9F28-9E34-C7F3-201135DD9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EA899D-3F72-346E-D4F9-F78F1AE41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6F5E71-5D58-78DD-4E5F-94063CB23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D6B25D-FD41-4849-AE03-1D097D5377A0}" type="datetimeFigureOut">
              <a:rPr kumimoji="1" lang="ko-KR" altLang="en-US" smtClean="0"/>
              <a:t>2025. 8. 10.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3CE43E-0E2C-6C8A-EF92-28E125944B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9B1FD2-BBCF-DAF0-F4BB-ACACF10830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332263-BAD9-8C4B-A80C-02FAFB6A9BD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910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6D93C1-A4F8-7C04-E5AB-DF001F9507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AI </a:t>
            </a:r>
            <a:r>
              <a:rPr kumimoji="1" lang="ko-KR" altLang="en-US" dirty="0"/>
              <a:t>실전 </a:t>
            </a:r>
            <a:r>
              <a:rPr kumimoji="1" lang="en-US" altLang="ko-KR" dirty="0"/>
              <a:t>11</a:t>
            </a:r>
            <a:r>
              <a:rPr kumimoji="1" lang="ko-KR" altLang="en-US" dirty="0"/>
              <a:t>주차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2A0A22F-60F9-D383-406E-CE481AFE33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여러가지 모델 합친 </a:t>
            </a:r>
            <a:r>
              <a:rPr kumimoji="1" lang="en-US" altLang="ko-KR" dirty="0"/>
              <a:t>LLM </a:t>
            </a:r>
            <a:r>
              <a:rPr kumimoji="1" lang="ko-KR" altLang="en-US" dirty="0"/>
              <a:t>모델 </a:t>
            </a:r>
            <a:r>
              <a:rPr kumimoji="1" lang="en-US" altLang="ko-KR" dirty="0" err="1"/>
              <a:t>MoE</a:t>
            </a:r>
            <a:endParaRPr kumimoji="1" lang="en-US" altLang="ko-KR" dirty="0"/>
          </a:p>
          <a:p>
            <a:r>
              <a:rPr kumimoji="1" lang="en-US" altLang="ko-KR" dirty="0" err="1"/>
              <a:t>MoE</a:t>
            </a:r>
            <a:r>
              <a:rPr kumimoji="1" lang="en-US" altLang="ko-KR" dirty="0"/>
              <a:t> </a:t>
            </a:r>
            <a:r>
              <a:rPr kumimoji="1" lang="ko-KR" altLang="en-US" dirty="0"/>
              <a:t>모델 효율적으로 사용하기 위한 </a:t>
            </a:r>
            <a:r>
              <a:rPr kumimoji="1" lang="en-US" altLang="ko-KR" dirty="0"/>
              <a:t>K Transformers</a:t>
            </a:r>
          </a:p>
        </p:txBody>
      </p:sp>
    </p:spTree>
    <p:extLst>
      <p:ext uri="{BB962C8B-B14F-4D97-AF65-F5344CB8AC3E}">
        <p14:creationId xmlns:p14="http://schemas.microsoft.com/office/powerpoint/2010/main" val="3896594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855E02-EFBF-F7E5-4141-95A4B3E24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MoE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8D9C730F-1706-7240-C065-4621A36126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" altLang="ko-KR" b="1" dirty="0" err="1"/>
              <a:t>Softmax</a:t>
            </a:r>
            <a:r>
              <a:rPr lang="en" altLang="ko-KR" b="1" dirty="0"/>
              <a:t> Gating(</a:t>
            </a:r>
            <a:r>
              <a:rPr lang="ko-KR" altLang="en-US" b="1" dirty="0"/>
              <a:t>파란색</a:t>
            </a:r>
            <a:r>
              <a:rPr lang="en-US" altLang="ko-KR" b="1" dirty="0"/>
              <a:t>)</a:t>
            </a:r>
            <a:r>
              <a:rPr lang="ko-KR" altLang="en-US" dirty="0"/>
              <a:t>과</a:t>
            </a:r>
            <a:r>
              <a:rPr lang="ko-KR" altLang="en-US" b="1" dirty="0"/>
              <a:t> </a:t>
            </a:r>
            <a:r>
              <a:rPr lang="en" altLang="ko-KR" b="1" dirty="0" err="1"/>
              <a:t>MoE</a:t>
            </a:r>
            <a:r>
              <a:rPr lang="ko-KR" altLang="en-US" b="1" dirty="0"/>
              <a:t>의 최종 </a:t>
            </a:r>
            <a:r>
              <a:rPr lang="en" altLang="ko-KR" b="1" dirty="0"/>
              <a:t>output vector(</a:t>
            </a:r>
            <a:r>
              <a:rPr lang="ko-KR" altLang="en-US" b="1" dirty="0"/>
              <a:t>빨간색</a:t>
            </a:r>
            <a:r>
              <a:rPr lang="en-US" altLang="ko-KR" b="1" dirty="0"/>
              <a:t>)</a:t>
            </a:r>
          </a:p>
          <a:p>
            <a:r>
              <a:rPr lang="ko-KR" altLang="en-US" dirty="0"/>
              <a:t>전문가를 활성화 여부를 사용하여 특정 모델 사용</a:t>
            </a:r>
            <a:endParaRPr lang="en-US" altLang="ko-KR" dirty="0"/>
          </a:p>
          <a:p>
            <a:r>
              <a:rPr lang="en-US" altLang="ko-KR" dirty="0"/>
              <a:t>Output </a:t>
            </a:r>
            <a:r>
              <a:rPr lang="ko-KR" altLang="en-US" dirty="0"/>
              <a:t>영역으로 기존 모델에 계산하기 위한 레이어</a:t>
            </a:r>
            <a:endParaRPr lang="en-US" altLang="ko-KR" dirty="0"/>
          </a:p>
          <a:p>
            <a:r>
              <a:rPr lang="ko-KR" altLang="en-US" dirty="0"/>
              <a:t>효율적인 모델 추론과 성능 </a:t>
            </a:r>
            <a:r>
              <a:rPr lang="ko-KR" altLang="en-US" dirty="0" err="1"/>
              <a:t>높히기</a:t>
            </a:r>
            <a:r>
              <a:rPr lang="ko-KR" altLang="en-US" dirty="0"/>
              <a:t> 위한 방안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346E89-1979-D819-16C0-AE76580CFDE2}"/>
              </a:ext>
            </a:extLst>
          </p:cNvPr>
          <p:cNvSpPr txBox="1"/>
          <p:nvPr/>
        </p:nvSpPr>
        <p:spPr>
          <a:xfrm>
            <a:off x="838200" y="6176963"/>
            <a:ext cx="9877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b="1" dirty="0"/>
              <a:t>Outrageously Large Neural Networks: The Sparsely-gated Mixture-of-Experts Layer(‘17)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9031461-FD2B-10C1-3C6D-FE70B196EAEF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682" y="2756848"/>
            <a:ext cx="5814118" cy="2244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724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807FC-0563-3315-9F68-41708359D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MoE</a:t>
            </a:r>
            <a:r>
              <a:rPr kumimoji="1" lang="en-US" altLang="ko-KR" dirty="0"/>
              <a:t> </a:t>
            </a:r>
            <a:r>
              <a:rPr kumimoji="1" lang="ko-KR" altLang="en-US" dirty="0"/>
              <a:t>전문가 사용 여부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6E249F-7393-233B-00B1-57A3132B3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ko-KR" dirty="0"/>
              <a:t>Noisy Top-K Gating </a:t>
            </a:r>
            <a:r>
              <a:rPr kumimoji="1" lang="ko-KR" altLang="en-US" dirty="0"/>
              <a:t>기법을 이용하여 전문가 활용 여부를 넣음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계산에 필요한 특정 전문가 모델을 음수 무한으로 하여 반영하지 않게 함</a:t>
            </a:r>
            <a:r>
              <a:rPr kumimoji="1" lang="en-US" altLang="ko-KR" dirty="0"/>
              <a:t>.</a:t>
            </a:r>
          </a:p>
          <a:p>
            <a:r>
              <a:rPr lang="en" altLang="ko-KR" b="1" u="sng" dirty="0"/>
              <a:t>Normalization</a:t>
            </a:r>
            <a:r>
              <a:rPr lang="ko-KR" altLang="en-US" b="1" u="sng" dirty="0"/>
              <a:t>과 </a:t>
            </a:r>
            <a:r>
              <a:rPr lang="en" altLang="ko-KR" b="1" u="sng" dirty="0"/>
              <a:t>Softplus</a:t>
            </a:r>
            <a:r>
              <a:rPr lang="ko-KR" altLang="en-US" b="1" u="sng" dirty="0" err="1"/>
              <a:t>를</a:t>
            </a:r>
            <a:r>
              <a:rPr lang="ko-KR" altLang="en-US" b="1" u="sng" dirty="0"/>
              <a:t> 적용</a:t>
            </a:r>
            <a:endParaRPr kumimoji="1"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665726F-5287-A33C-C3A6-1350C3AFC8AA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03952"/>
            <a:ext cx="5181600" cy="239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4164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FD7989-4BCF-508D-E108-27A6760C8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b="1" dirty="0"/>
              <a:t>G</a:t>
            </a:r>
            <a:r>
              <a:rPr lang="en-US" altLang="ko-KR" b="1" dirty="0"/>
              <a:t>S</a:t>
            </a:r>
            <a:r>
              <a:rPr lang="en" altLang="ko-KR" b="1" dirty="0"/>
              <a:t>hard</a:t>
            </a:r>
            <a:r>
              <a:rPr lang="en-US" altLang="ko-KR" b="1" dirty="0"/>
              <a:t>,</a:t>
            </a:r>
            <a:r>
              <a:rPr lang="ko-KR" altLang="en-US" b="1" dirty="0"/>
              <a:t> </a:t>
            </a:r>
            <a:r>
              <a:rPr lang="en-US" altLang="ko-KR" dirty="0"/>
              <a:t>FFN </a:t>
            </a:r>
            <a:r>
              <a:rPr lang="ko-KR" altLang="en-US" dirty="0"/>
              <a:t>레이어를 </a:t>
            </a:r>
            <a:r>
              <a:rPr lang="en-US" altLang="ko-KR" dirty="0" err="1"/>
              <a:t>MoE</a:t>
            </a:r>
            <a:r>
              <a:rPr lang="ko-KR" altLang="en-US" dirty="0"/>
              <a:t>로 적용 사례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36341A-028A-DBF6-600E-E0CFADCAAA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ko-KR" dirty="0"/>
              <a:t>Transformer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Encoder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FFN </a:t>
            </a:r>
            <a:r>
              <a:rPr kumimoji="1" lang="ko-KR" altLang="en-US" dirty="0"/>
              <a:t>레이어를 </a:t>
            </a:r>
            <a:r>
              <a:rPr kumimoji="1" lang="en-US" altLang="ko-KR" dirty="0" err="1"/>
              <a:t>MoE</a:t>
            </a:r>
            <a:r>
              <a:rPr kumimoji="1" lang="ko-KR" altLang="en-US" dirty="0"/>
              <a:t>로 대체함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단점으로 특정 분야의 전문가가 대부분 활용됨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다른 전문가로 계산하기 위한 딜레이 발생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A54E47E-C7BC-872B-1FF6-23CC6BA689D9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19631"/>
            <a:ext cx="5181600" cy="416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44020C-6744-539D-09B2-B3BEDB0B5DE0}"/>
              </a:ext>
            </a:extLst>
          </p:cNvPr>
          <p:cNvSpPr txBox="1"/>
          <p:nvPr/>
        </p:nvSpPr>
        <p:spPr>
          <a:xfrm>
            <a:off x="838200" y="6321287"/>
            <a:ext cx="10150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b="1" dirty="0" err="1"/>
              <a:t>GShard</a:t>
            </a:r>
            <a:r>
              <a:rPr lang="en" altLang="ko-KR" b="1" dirty="0"/>
              <a:t>: Scaling Giant Models with Conditional Computation and Automatic Sharding(‘20)</a:t>
            </a:r>
          </a:p>
        </p:txBody>
      </p:sp>
    </p:spTree>
    <p:extLst>
      <p:ext uri="{BB962C8B-B14F-4D97-AF65-F5344CB8AC3E}">
        <p14:creationId xmlns:p14="http://schemas.microsoft.com/office/powerpoint/2010/main" val="4258129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9D6A8C-3164-1883-CCEB-45107D50B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Switch Attention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5D566BF-3C04-5864-00B1-357EC346D6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715000" cy="4351338"/>
          </a:xfrm>
        </p:spPr>
        <p:txBody>
          <a:bodyPr/>
          <a:lstStyle/>
          <a:p>
            <a:r>
              <a:rPr kumimoji="1" lang="ko-KR" altLang="en-US" dirty="0"/>
              <a:t>기존의 </a:t>
            </a:r>
            <a:r>
              <a:rPr kumimoji="1" lang="en-US" altLang="ko-KR" dirty="0"/>
              <a:t>transformer</a:t>
            </a:r>
            <a:r>
              <a:rPr kumimoji="1" lang="ko-KR" altLang="en-US" dirty="0" err="1"/>
              <a:t>에</a:t>
            </a:r>
            <a:r>
              <a:rPr kumimoji="1" lang="ko-KR" altLang="en-US" dirty="0"/>
              <a:t> </a:t>
            </a:r>
            <a:r>
              <a:rPr kumimoji="1" lang="en-US" altLang="ko-KR" dirty="0"/>
              <a:t>FNN </a:t>
            </a:r>
            <a:r>
              <a:rPr kumimoji="1" lang="ko-KR" altLang="en-US" dirty="0"/>
              <a:t>레이어를 </a:t>
            </a:r>
            <a:r>
              <a:rPr kumimoji="1" lang="en-US" altLang="ko-KR" dirty="0"/>
              <a:t>Switch FNN(</a:t>
            </a:r>
            <a:r>
              <a:rPr kumimoji="1" lang="en-US" altLang="ko-KR" dirty="0" err="1"/>
              <a:t>MoE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바뀐 모델</a:t>
            </a:r>
            <a:endParaRPr kumimoji="1" lang="en-US" altLang="ko-KR" dirty="0"/>
          </a:p>
          <a:p>
            <a:r>
              <a:rPr kumimoji="1" lang="en-US" altLang="ko-KR" dirty="0"/>
              <a:t>FNN Layer</a:t>
            </a:r>
            <a:r>
              <a:rPr kumimoji="1" lang="ko-KR" altLang="en-US" dirty="0"/>
              <a:t>에서 파라미터를 꽤나 많이 사용함</a:t>
            </a:r>
            <a:r>
              <a:rPr kumimoji="1" lang="en-US" altLang="ko-KR" dirty="0"/>
              <a:t>!</a:t>
            </a:r>
          </a:p>
          <a:p>
            <a:endParaRPr kumimoji="1" lang="ko-KR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1C1BB4D-268D-3A3E-65E1-9D4FEA06FDCC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90597"/>
            <a:ext cx="5181600" cy="3621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548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E0D7D2-EB03-1571-9C00-522B09613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각 토큰별 맞는 전문가 모델 추론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14400C-BBF9-B111-3B0C-EA11EB82F4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R" altLang="en-US" dirty="0"/>
              <a:t>각 토큰에 따라 각 해당하는 전문가가 대답할 수 있게 모델 추론 함</a:t>
            </a:r>
            <a:endParaRPr kumimoji="1" lang="en-US" altLang="ko-KR" dirty="0"/>
          </a:p>
          <a:p>
            <a:r>
              <a:rPr kumimoji="1" lang="en-US" altLang="ko-KR" dirty="0" err="1"/>
              <a:t>MoE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router </a:t>
            </a:r>
            <a:r>
              <a:rPr kumimoji="1" lang="ko-KR" altLang="en-US" dirty="0"/>
              <a:t>적용하여 각 토큰에 관한 전문가 사용 여부 계산</a:t>
            </a:r>
            <a:endParaRPr kumimoji="1" lang="en-US" altLang="ko-K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78A8FD8-902A-345C-7133-C212180D159B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71712"/>
            <a:ext cx="5181600" cy="3459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496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99C2F6-0647-7784-1FDF-9A723F2E3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MoE</a:t>
            </a:r>
            <a:r>
              <a:rPr kumimoji="1" lang="ko-KR" altLang="en-US" dirty="0"/>
              <a:t> 프레임워크</a:t>
            </a:r>
            <a:r>
              <a:rPr kumimoji="1" lang="en-US" altLang="ko-KR" dirty="0"/>
              <a:t> K Transformers</a:t>
            </a:r>
            <a:endParaRPr kumimoji="1" lang="ko-KR" altLang="en-US" dirty="0"/>
          </a:p>
        </p:txBody>
      </p:sp>
      <p:pic>
        <p:nvPicPr>
          <p:cNvPr id="5" name="438462328-fafe8aec-4e22-49a8-8553-59fb5c6b00a2">
            <a:hlinkClick r:id="" action="ppaction://media"/>
            <a:extLst>
              <a:ext uri="{FF2B5EF4-FFF2-40B4-BE49-F238E27FC236}">
                <a16:creationId xmlns:a16="http://schemas.microsoft.com/office/drawing/2014/main" id="{1F138A9E-B65A-0C92-617D-ACFB4E17BE71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5661" y="2266122"/>
            <a:ext cx="5674139" cy="3191703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D5ECF5-6537-14FF-ECC3-F51B15BDD9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ko-KR" dirty="0" err="1"/>
              <a:t>MoE</a:t>
            </a:r>
            <a:r>
              <a:rPr kumimoji="1" lang="ko-KR" altLang="en-US" dirty="0"/>
              <a:t>의 모델을 필요한 레이어만 불러오기 및 효율적인 계산 가능 </a:t>
            </a:r>
            <a:r>
              <a:rPr kumimoji="1" lang="en-US" altLang="ko-KR" dirty="0"/>
              <a:t>(</a:t>
            </a:r>
            <a:r>
              <a:rPr kumimoji="1" lang="ko-KR" altLang="en-US" dirty="0"/>
              <a:t>배치 및 병렬계산</a:t>
            </a:r>
            <a:r>
              <a:rPr kumimoji="1" lang="en-US" altLang="ko-KR" dirty="0"/>
              <a:t>)</a:t>
            </a:r>
          </a:p>
          <a:p>
            <a:r>
              <a:rPr kumimoji="1" lang="en-US" altLang="ko-KR" dirty="0" err="1"/>
              <a:t>MoE</a:t>
            </a:r>
            <a:r>
              <a:rPr kumimoji="1" lang="en-US" altLang="ko-KR" dirty="0"/>
              <a:t> </a:t>
            </a:r>
            <a:r>
              <a:rPr kumimoji="1" lang="ko-KR" altLang="en-US" dirty="0"/>
              <a:t>용량이 </a:t>
            </a:r>
            <a:r>
              <a:rPr kumimoji="1" lang="en-US" altLang="ko-KR" dirty="0"/>
              <a:t>200GB </a:t>
            </a:r>
            <a:r>
              <a:rPr kumimoji="1" lang="ko-KR" altLang="en-US" dirty="0"/>
              <a:t>이지만 계산할 때 필요한 용량은 약 </a:t>
            </a:r>
            <a:r>
              <a:rPr kumimoji="1" lang="en-US" altLang="ko-KR" dirty="0"/>
              <a:t>20GB </a:t>
            </a:r>
            <a:r>
              <a:rPr kumimoji="1" lang="ko-KR" altLang="en-US" dirty="0"/>
              <a:t>사용</a:t>
            </a:r>
            <a:endParaRPr kumimoji="1" lang="en-US" altLang="ko-KR" dirty="0"/>
          </a:p>
          <a:p>
            <a:r>
              <a:rPr kumimoji="1" lang="ko-KR" altLang="en-US" dirty="0"/>
              <a:t>사용한 용량 줄어드는 것 뿐만 아니라 추론속도 향상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D17BFF-54D8-B5A7-0070-8FC1135D5AAB}"/>
              </a:ext>
            </a:extLst>
          </p:cNvPr>
          <p:cNvSpPr txBox="1"/>
          <p:nvPr/>
        </p:nvSpPr>
        <p:spPr>
          <a:xfrm>
            <a:off x="397565" y="6176963"/>
            <a:ext cx="473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dirty="0"/>
              <a:t>http://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</a:t>
            </a:r>
            <a:r>
              <a:rPr kumimoji="1" lang="en" altLang="ko-KR" dirty="0" err="1"/>
              <a:t>kvcache</a:t>
            </a:r>
            <a:r>
              <a:rPr kumimoji="1" lang="en" altLang="ko-KR" dirty="0"/>
              <a:t>-ai/</a:t>
            </a:r>
            <a:r>
              <a:rPr kumimoji="1" lang="en" altLang="ko-KR" dirty="0" err="1"/>
              <a:t>ktransformers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591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243</Words>
  <Application>Microsoft Macintosh PowerPoint</Application>
  <PresentationFormat>와이드스크린</PresentationFormat>
  <Paragraphs>29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AI 실전 11주차</vt:lpstr>
      <vt:lpstr>MoE?</vt:lpstr>
      <vt:lpstr>MoE 전문가 사용 여부</vt:lpstr>
      <vt:lpstr>GShard, FFN 레이어를 MoE로 적용 사례</vt:lpstr>
      <vt:lpstr>Switch Attention</vt:lpstr>
      <vt:lpstr>각 토큰별 맞는 전문가 모델 추론</vt:lpstr>
      <vt:lpstr>MoE 프레임워크 K Transformers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박정수</dc:creator>
  <cp:lastModifiedBy>박정수</cp:lastModifiedBy>
  <cp:revision>27</cp:revision>
  <dcterms:created xsi:type="dcterms:W3CDTF">2025-05-17T05:20:39Z</dcterms:created>
  <dcterms:modified xsi:type="dcterms:W3CDTF">2025-08-10T07:16:52Z</dcterms:modified>
</cp:coreProperties>
</file>

<file path=docProps/thumbnail.jpeg>
</file>